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9eabcbd791483c" /><Relationship Type="http://schemas.openxmlformats.org/officeDocument/2006/relationships/extended-properties" Target="/docProps/app.xml" Id="Ra40dfca5d5df4952" /><Relationship Type="http://schemas.openxmlformats.org/officeDocument/2006/relationships/officeDocument" Target="/ppt/presentation.xml" Id="R6b9cdd54e46f4d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a290607d2b405e"/>
  </p:sldMasterIdLst>
  <p:notesMasterIdLst>
    <p:notesMasterId xmlns:r="http://schemas.openxmlformats.org/officeDocument/2006/relationships" r:id="R577b5b3ebc744fe1"/>
  </p:notesMasterIdLst>
  <p:sldIdLst>
    <p:sldId xmlns:r="http://schemas.openxmlformats.org/officeDocument/2006/relationships" id="256" r:id="R2a0a82ced6744e28"/>
    <p:sldId xmlns:r="http://schemas.openxmlformats.org/officeDocument/2006/relationships" id="257" r:id="Rcf37e6f38454424f"/>
    <p:sldId xmlns:r="http://schemas.openxmlformats.org/officeDocument/2006/relationships" id="258" r:id="Rbeeeb0f8367241fb"/>
    <p:sldId xmlns:r="http://schemas.openxmlformats.org/officeDocument/2006/relationships" id="259" r:id="R3a687246a8f94a49"/>
    <p:sldId xmlns:r="http://schemas.openxmlformats.org/officeDocument/2006/relationships" id="260" r:id="R68312387578b4224"/>
    <p:sldId xmlns:r="http://schemas.openxmlformats.org/officeDocument/2006/relationships" id="261" r:id="R7666a47ef0d34e40"/>
    <p:sldId xmlns:r="http://schemas.openxmlformats.org/officeDocument/2006/relationships" id="262" r:id="R0e361e49e3fa4f94"/>
    <p:sldId xmlns:r="http://schemas.openxmlformats.org/officeDocument/2006/relationships" id="263" r:id="Rd7db9de246614b54"/>
    <p:sldId xmlns:r="http://schemas.openxmlformats.org/officeDocument/2006/relationships" id="264" r:id="Rb7e999ea09e043ac"/>
    <p:sldId xmlns:r="http://schemas.openxmlformats.org/officeDocument/2006/relationships" id="265" r:id="R9c440bf4ee034a89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b56542e923f4408" /><Relationship Type="http://schemas.openxmlformats.org/officeDocument/2006/relationships/slideMaster" Target="/ppt/slideMasters/slideMaster1.xml" Id="R2ba290607d2b405e" /><Relationship Type="http://schemas.openxmlformats.org/officeDocument/2006/relationships/notesMaster" Target="/ppt/notesMasters/notesMaster1.xml" Id="R577b5b3ebc744fe1" /><Relationship Type="http://schemas.openxmlformats.org/officeDocument/2006/relationships/presProps" Target="/ppt/presProps.xml" Id="Ra44a3d25851a490c" /><Relationship Type="http://schemas.openxmlformats.org/officeDocument/2006/relationships/tableStyles" Target="/ppt/tableStyles.xml" Id="Rf3496e52369a48c4" /><Relationship Type="http://schemas.openxmlformats.org/officeDocument/2006/relationships/slide" Target="/ppt/slides/slide1.xml" Id="R2a0a82ced6744e28" /><Relationship Type="http://schemas.openxmlformats.org/officeDocument/2006/relationships/slide" Target="/ppt/slides/slide2.xml" Id="Rcf37e6f38454424f" /><Relationship Type="http://schemas.openxmlformats.org/officeDocument/2006/relationships/slide" Target="/ppt/slides/slide3.xml" Id="Rbeeeb0f8367241fb" /><Relationship Type="http://schemas.openxmlformats.org/officeDocument/2006/relationships/slide" Target="/ppt/slides/slide4.xml" Id="R3a687246a8f94a49" /><Relationship Type="http://schemas.openxmlformats.org/officeDocument/2006/relationships/slide" Target="/ppt/slides/slide5.xml" Id="R68312387578b4224" /><Relationship Type="http://schemas.openxmlformats.org/officeDocument/2006/relationships/slide" Target="/ppt/slides/slide6.xml" Id="R7666a47ef0d34e40" /><Relationship Type="http://schemas.openxmlformats.org/officeDocument/2006/relationships/slide" Target="/ppt/slides/slide7.xml" Id="R0e361e49e3fa4f94" /><Relationship Type="http://schemas.openxmlformats.org/officeDocument/2006/relationships/slide" Target="/ppt/slides/slide8.xml" Id="Rd7db9de246614b54" /><Relationship Type="http://schemas.openxmlformats.org/officeDocument/2006/relationships/slide" Target="/ppt/slides/slide9.xml" Id="Rb7e999ea09e043ac" /><Relationship Type="http://schemas.openxmlformats.org/officeDocument/2006/relationships/slide" Target="/ppt/slides/slide10.xml" Id="R9c440bf4ee034a8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aa32279d8c486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f612a72fd24d32" /><Relationship Type="http://schemas.openxmlformats.org/officeDocument/2006/relationships/notesMaster" Target="/ppt/notesMasters/notesMaster1.xml" Id="R76d8d99d374c41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b924d7450a46b1" /><Relationship Type="http://schemas.openxmlformats.org/officeDocument/2006/relationships/notesMaster" Target="/ppt/notesMasters/notesMaster1.xml" Id="Rdb805bfa23ee4f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86e347a46341c7" /><Relationship Type="http://schemas.openxmlformats.org/officeDocument/2006/relationships/notesMaster" Target="/ppt/notesMasters/notesMaster1.xml" Id="R35bfaa3f9df446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31973fa15e4de3" /><Relationship Type="http://schemas.openxmlformats.org/officeDocument/2006/relationships/notesMaster" Target="/ppt/notesMasters/notesMaster1.xml" Id="R21346fe5925044f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e186df77cd406d" /><Relationship Type="http://schemas.openxmlformats.org/officeDocument/2006/relationships/notesMaster" Target="/ppt/notesMasters/notesMaster1.xml" Id="Rbe5f34eefbd24c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64f6c2d4e8c4c83" /><Relationship Type="http://schemas.openxmlformats.org/officeDocument/2006/relationships/notesMaster" Target="/ppt/notesMasters/notesMaster1.xml" Id="Ra487b975f10643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22a3860406413c" /><Relationship Type="http://schemas.openxmlformats.org/officeDocument/2006/relationships/notesMaster" Target="/ppt/notesMasters/notesMaster1.xml" Id="Rb94660169b5149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365567c5fe847c1" /><Relationship Type="http://schemas.openxmlformats.org/officeDocument/2006/relationships/notesMaster" Target="/ppt/notesMasters/notesMaster1.xml" Id="R94d0a243eca347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62a80568c845df" /><Relationship Type="http://schemas.openxmlformats.org/officeDocument/2006/relationships/notesMaster" Target="/ppt/notesMasters/notesMaster1.xml" Id="Rd0361faa9717499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6be5108a584ee9" /><Relationship Type="http://schemas.openxmlformats.org/officeDocument/2006/relationships/notesMaster" Target="/ppt/notesMasters/notesMaster1.xml" Id="R0406060981c743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https://brand.areteaios.com/brand.md. Brand rules drawn from the local EB Brand Core v1.6 and SLIDES7, 2026-10-05. This is a design reference, not a claim about product functionality.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2906ab2ecf49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e3532959844cc8" /><Relationship Type="http://schemas.openxmlformats.org/officeDocument/2006/relationships/slideLayout" Target="/ppt/slideLayouts/slideLayout1.xml" Id="R52364ac1b7b24e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364ac1b7b24e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3d155a363b4137" /><Relationship Type="http://schemas.openxmlformats.org/officeDocument/2006/relationships/image" Target="/ppt/media/image.png" Id="R82ccc2845fb94f1b" /><Relationship Type="http://schemas.openxmlformats.org/officeDocument/2006/relationships/notesSlide" Target="/ppt/notesSlides/notesSlide1.xml" Id="Rc615f0dab6d849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b2ad56e7c54311" /><Relationship Type="http://schemas.openxmlformats.org/officeDocument/2006/relationships/image" Target="/ppt/media/image2.png" Id="R0319700f6cf14fc8" /><Relationship Type="http://schemas.openxmlformats.org/officeDocument/2006/relationships/notesSlide" Target="/ppt/notesSlides/notesSlide2.xml" Id="R4603bff97c374fa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ca5ffd46b4e11" /><Relationship Type="http://schemas.openxmlformats.org/officeDocument/2006/relationships/notesSlide" Target="/ppt/notesSlides/notesSlide3.xml" Id="Raf2d18aeec3548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45bd2e9c04592" /><Relationship Type="http://schemas.openxmlformats.org/officeDocument/2006/relationships/notesSlide" Target="/ppt/notesSlides/notesSlide4.xml" Id="R58ebbbaad5bb49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a2577b40484535" /><Relationship Type="http://schemas.openxmlformats.org/officeDocument/2006/relationships/notesSlide" Target="/ppt/notesSlides/notesSlide5.xml" Id="R43a586eb361e4f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6eae360ee74a39" /><Relationship Type="http://schemas.openxmlformats.org/officeDocument/2006/relationships/image" Target="/ppt/media/image3.png" Id="Rc4593822093147db" /><Relationship Type="http://schemas.openxmlformats.org/officeDocument/2006/relationships/notesSlide" Target="/ppt/notesSlides/notesSlide6.xml" Id="R6050cae77ebe4eb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14eb3a78f54af7" /><Relationship Type="http://schemas.openxmlformats.org/officeDocument/2006/relationships/notesSlide" Target="/ppt/notesSlides/notesSlide7.xml" Id="R85e3cd2620064bd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6f2eed1594348" /><Relationship Type="http://schemas.openxmlformats.org/officeDocument/2006/relationships/notesSlide" Target="/ppt/notesSlides/notesSlide8.xml" Id="R342c1d85651c45d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f4332b839492f" /><Relationship Type="http://schemas.openxmlformats.org/officeDocument/2006/relationships/notesSlide" Target="/ppt/notesSlides/notesSlide9.xml" Id="Ra0dc1d66d3754b5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39bb27ac3458d" /><Relationship Type="http://schemas.openxmlformats.org/officeDocument/2006/relationships/image" Target="/ppt/media/image4.png" Id="Rb0c1e3e95cf14ee0" /><Relationship Type="http://schemas.openxmlformats.org/officeDocument/2006/relationships/notesSlide" Target="/ppt/notesSlides/notesSlide10.xml" Id="R7006cccf71fb4f4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1-ARETE AIOS / BRAND REFER">
            <a:extLst xmlns:a="http://schemas.openxmlformats.org/drawingml/2006/main">
              <a:ext uri="{FF2B5EF4-FFF2-40B4-BE49-F238E27FC236}">
                <a16:creationId xmlns:a16="http://schemas.microsoft.com/office/drawing/2014/main" id="{99F43272-08D5-454C-8114-2FA41BE16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ARETE AIOS / BRAND REFERENCE</a:t>
            </a:r>
          </a:p>
        </p:txBody>
      </p:sp>
      <p:sp>
        <p:nvSpPr>
          <p:cNvPr id="2" name="s1-Arete AIOS">
            <a:extLst xmlns:a="http://schemas.openxmlformats.org/drawingml/2006/main">
              <a:ext uri="{FF2B5EF4-FFF2-40B4-BE49-F238E27FC236}">
                <a16:creationId xmlns:a16="http://schemas.microsoft.com/office/drawing/2014/main" id="{2AFD86C2-559F-4425-BBC8-1F04AA66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76600"/>
            <a:ext cx="100584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72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72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Arete AIOS</a:t>
            </a:r>
          </a:p>
        </p:txBody>
      </p:sp>
      <p:sp>
        <p:nvSpPr>
          <p:cNvPr id="3" name="s1-Examples for every creat">
            <a:extLst xmlns:a="http://schemas.openxmlformats.org/drawingml/2006/main">
              <a:ext uri="{FF2B5EF4-FFF2-40B4-BE49-F238E27FC236}">
                <a16:creationId xmlns:a16="http://schemas.microsoft.com/office/drawing/2014/main" id="{41169E9B-4A98-47F0-A452-5DF4FFBAB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029200"/>
            <a:ext cx="10058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6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Examples for every creator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cc2845fb94f1b"/>
          <a:stretch xmlns:a="http://schemas.openxmlformats.org/drawingml/2006/main"/>
        </p:blipFill>
        <p:spPr>
          <a:xfrm xmlns:a="http://schemas.openxmlformats.org/drawingml/2006/main">
            <a:off x="11887200" y="2895600"/>
            <a:ext cx="5181600" cy="2590800"/>
          </a:xfrm>
          <a:prstGeom xmlns:a="http://schemas.openxmlformats.org/drawingml/2006/main" prst="rect">
            <a:avLst/>
          </a:prstGeom>
        </p:spPr>
      </p:pic>
      <p:sp>
        <p:nvSpPr>
          <p:cNvPr id="5" name="s1-Websites, presentations,">
            <a:extLst xmlns:a="http://schemas.openxmlformats.org/drawingml/2006/main">
              <a:ext uri="{FF2B5EF4-FFF2-40B4-BE49-F238E27FC236}">
                <a16:creationId xmlns:a16="http://schemas.microsoft.com/office/drawing/2014/main" id="{D0D5D9FF-6092-4204-B8F6-990C70B4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391400"/>
            <a:ext cx="13411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Websites, presentations, documents and video</a:t>
            </a:r>
          </a:p>
        </p:txBody>
      </p:sp>
      <p:sp>
        <p:nvSpPr>
          <p:cNvPr id="6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92B1EF2E-760E-4673-8136-BA24937D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7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1001AB40-F04A-45D9-84CB-C3F96749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01 / 10</a:t>
            </a:r>
          </a:p>
        </p:txBody>
      </p:sp>
    </p:spTree>
    <p:extLst>
      <p:ext uri="{BB962C8B-B14F-4D97-AF65-F5344CB8AC3E}">
        <p14:creationId xmlns:p14="http://schemas.microsoft.com/office/powerpoint/2010/main" val="18729759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2-01 / VISUAL LANGUAGE">
            <a:extLst xmlns:a="http://schemas.openxmlformats.org/drawingml/2006/main">
              <a:ext uri="{FF2B5EF4-FFF2-40B4-BE49-F238E27FC236}">
                <a16:creationId xmlns:a16="http://schemas.microsoft.com/office/drawing/2014/main" id="{C12845FB-B3BA-4629-ACE3-BFF5AD7A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01 / VISUAL LANGUAGE</a:t>
            </a:r>
          </a:p>
        </p:txBody>
      </p:sp>
      <p:sp>
        <p:nvSpPr>
          <p:cNvPr id="2" name="s2-A consistent&#10;visual lang">
            <a:extLst xmlns:a="http://schemas.openxmlformats.org/drawingml/2006/main">
              <a:ext uri="{FF2B5EF4-FFF2-40B4-BE49-F238E27FC236}">
                <a16:creationId xmlns:a16="http://schemas.microsoft.com/office/drawing/2014/main" id="{E707D29E-7829-4AEE-B07E-C0D588D6D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895600"/>
            <a:ext cx="140208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72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72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A consistent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72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72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visual language</a:t>
            </a:r>
          </a:p>
        </p:txBody>
      </p:sp>
      <p:sp>
        <p:nvSpPr>
          <p:cNvPr id="3" name="s2-Dark surfaces. Clear hie">
            <a:extLst xmlns:a="http://schemas.openxmlformats.org/drawingml/2006/main">
              <a:ext uri="{FF2B5EF4-FFF2-40B4-BE49-F238E27FC236}">
                <a16:creationId xmlns:a16="http://schemas.microsoft.com/office/drawing/2014/main" id="{939C8B8A-F9D3-4B11-8B11-6B62D74C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553200"/>
            <a:ext cx="1463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Dark surfaces. Clear hierarchy. Original assets.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19700f6cf14fc8"/>
          <a:stretch xmlns:a="http://schemas.openxmlformats.org/drawingml/2006/main"/>
        </p:blipFill>
        <p:spPr>
          <a:xfrm xmlns:a="http://schemas.openxmlformats.org/drawingml/2006/main">
            <a:off x="14173200" y="915499"/>
            <a:ext cx="2895600" cy="1350352"/>
          </a:xfrm>
          <a:prstGeom xmlns:a="http://schemas.openxmlformats.org/drawingml/2006/main" prst="rect">
            <a:avLst/>
          </a:prstGeom>
        </p:spPr>
      </p:pic>
      <p:sp>
        <p:nvSpPr>
          <p:cNvPr id="5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A9F62A0F-05A9-4385-B021-4ED10847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6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CC91C458-5552-4540-86B7-C9E6B0BE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02 / 10</a:t>
            </a:r>
          </a:p>
        </p:txBody>
      </p:sp>
    </p:spTree>
    <p:extLst>
      <p:ext uri="{BB962C8B-B14F-4D97-AF65-F5344CB8AC3E}">
        <p14:creationId xmlns:p14="http://schemas.microsoft.com/office/powerpoint/2010/main" val="6542779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3-02 / TYPOGRAPHY">
            <a:extLst xmlns:a="http://schemas.openxmlformats.org/drawingml/2006/main">
              <a:ext uri="{FF2B5EF4-FFF2-40B4-BE49-F238E27FC236}">
                <a16:creationId xmlns:a16="http://schemas.microsoft.com/office/drawing/2014/main" id="{01E9231E-E34D-434A-A999-16E16112C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02 / TYPOGRAPHY</a:t>
            </a:r>
          </a:p>
        </p:txBody>
      </p:sp>
      <p:sp>
        <p:nvSpPr>
          <p:cNvPr id="2" name="s3-The typography">
            <a:extLst xmlns:a="http://schemas.openxmlformats.org/drawingml/2006/main">
              <a:ext uri="{FF2B5EF4-FFF2-40B4-BE49-F238E27FC236}">
                <a16:creationId xmlns:a16="http://schemas.microsoft.com/office/drawing/2014/main" id="{A9368E61-D171-4986-A655-598311A6D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The typography</a:t>
            </a:r>
          </a:p>
        </p:txBody>
      </p:sp>
      <p:sp>
        <p:nvSpPr>
          <p:cNvPr id="3" name="s3-Literata">
            <a:extLst xmlns:a="http://schemas.openxmlformats.org/drawingml/2006/main">
              <a:ext uri="{FF2B5EF4-FFF2-40B4-BE49-F238E27FC236}">
                <a16:creationId xmlns:a16="http://schemas.microsoft.com/office/drawing/2014/main" id="{77620FD8-8F33-44EF-8675-E70EA441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419600"/>
            <a:ext cx="5715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48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48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Literata</a:t>
            </a:r>
          </a:p>
        </p:txBody>
      </p:sp>
      <p:sp>
        <p:nvSpPr>
          <p:cNvPr id="4" name="s3-Display titles, weights ">
            <a:extLst xmlns:a="http://schemas.openxmlformats.org/drawingml/2006/main">
              <a:ext uri="{FF2B5EF4-FFF2-40B4-BE49-F238E27FC236}">
                <a16:creationId xmlns:a16="http://schemas.microsoft.com/office/drawing/2014/main" id="{AAF3A562-12F6-439D-A2A4-E3510E8D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57200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Display titles, weights 500–600</a:t>
            </a:r>
          </a:p>
        </p:txBody>
      </p:sp>
      <p:sp>
        <p:nvSpPr>
          <p:cNvPr id="5" name="s3-Inter">
            <a:extLst xmlns:a="http://schemas.openxmlformats.org/drawingml/2006/main">
              <a:ext uri="{FF2B5EF4-FFF2-40B4-BE49-F238E27FC236}">
                <a16:creationId xmlns:a16="http://schemas.microsoft.com/office/drawing/2014/main" id="{B21F3C5F-3A7A-44A5-8BDC-7D728955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867400"/>
            <a:ext cx="571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42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42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Inter</a:t>
            </a:r>
          </a:p>
        </p:txBody>
      </p:sp>
      <p:sp>
        <p:nvSpPr>
          <p:cNvPr id="6" name="s3-Body text and interfaces">
            <a:extLst xmlns:a="http://schemas.openxmlformats.org/drawingml/2006/main">
              <a:ext uri="{FF2B5EF4-FFF2-40B4-BE49-F238E27FC236}">
                <a16:creationId xmlns:a16="http://schemas.microsoft.com/office/drawing/2014/main" id="{9F212CEC-6E12-46B2-9B81-86E09825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94360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Body text and interfaces</a:t>
            </a:r>
          </a:p>
        </p:txBody>
      </p:sp>
      <p:sp>
        <p:nvSpPr>
          <p:cNvPr id="7" name="s3-JetBrains Mono">
            <a:extLst xmlns:a="http://schemas.openxmlformats.org/drawingml/2006/main">
              <a:ext uri="{FF2B5EF4-FFF2-40B4-BE49-F238E27FC236}">
                <a16:creationId xmlns:a16="http://schemas.microsoft.com/office/drawing/2014/main" id="{6A4D2024-3095-4403-91DF-116A36B6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467600"/>
            <a:ext cx="685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defRPr>
            </a:pPr>
            <a:r>
              <a:rPr sz="30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rPr>
              <a:t>JetBrains Mono</a:t>
            </a:r>
          </a:p>
        </p:txBody>
      </p:sp>
      <p:sp>
        <p:nvSpPr>
          <p:cNvPr id="8" name="s3-Code and machine data on">
            <a:extLst xmlns:a="http://schemas.openxmlformats.org/drawingml/2006/main">
              <a:ext uri="{FF2B5EF4-FFF2-40B4-BE49-F238E27FC236}">
                <a16:creationId xmlns:a16="http://schemas.microsoft.com/office/drawing/2014/main" id="{4F3BDDD8-25C1-4DD6-8E46-9E0F08F4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746760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Code and machine data only</a:t>
            </a:r>
          </a:p>
        </p:txBody>
      </p:sp>
      <p:sp>
        <p:nvSpPr>
          <p:cNvPr id="9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650011AE-263C-4B27-A5CE-4892CAE6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10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C96D1874-C994-46C6-8460-163128AB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03 / 10</a:t>
            </a:r>
          </a:p>
        </p:txBody>
      </p:sp>
    </p:spTree>
    <p:extLst>
      <p:ext uri="{BB962C8B-B14F-4D97-AF65-F5344CB8AC3E}">
        <p14:creationId xmlns:p14="http://schemas.microsoft.com/office/powerpoint/2010/main" val="4898728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4-03 / WORKFLOW">
            <a:extLst xmlns:a="http://schemas.openxmlformats.org/drawingml/2006/main">
              <a:ext uri="{FF2B5EF4-FFF2-40B4-BE49-F238E27FC236}">
                <a16:creationId xmlns:a16="http://schemas.microsoft.com/office/drawing/2014/main" id="{57114040-0EC2-448B-93AB-9DF9F06A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03 / WORKFLOW</a:t>
            </a:r>
          </a:p>
        </p:txBody>
      </p:sp>
      <p:sp>
        <p:nvSpPr>
          <p:cNvPr id="2" name="s4-The creator workflow">
            <a:extLst xmlns:a="http://schemas.openxmlformats.org/drawingml/2006/main">
              <a:ext uri="{FF2B5EF4-FFF2-40B4-BE49-F238E27FC236}">
                <a16:creationId xmlns:a16="http://schemas.microsoft.com/office/drawing/2014/main" id="{6C6E11F0-3982-4BC3-8CCE-863DEF4EB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The creator workflow</a:t>
            </a:r>
          </a:p>
        </p:txBody>
      </p:sp>
      <p:sp>
        <p:nvSpPr>
          <p:cNvPr id="3" name="s4-01">
            <a:extLst xmlns:a="http://schemas.openxmlformats.org/drawingml/2006/main">
              <a:ext uri="{FF2B5EF4-FFF2-40B4-BE49-F238E27FC236}">
                <a16:creationId xmlns:a16="http://schemas.microsoft.com/office/drawing/2014/main" id="{6FAECD04-D846-4A9C-8F47-B1107781D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72000"/>
            <a:ext cx="320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0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60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4" name="s4-Download assets">
            <a:extLst xmlns:a="http://schemas.openxmlformats.org/drawingml/2006/main">
              <a:ext uri="{FF2B5EF4-FFF2-40B4-BE49-F238E27FC236}">
                <a16:creationId xmlns:a16="http://schemas.microsoft.com/office/drawing/2014/main" id="{702E9019-F04A-4C5F-80BB-6097C069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096000"/>
            <a:ext cx="3276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30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Download assets</a:t>
            </a:r>
          </a:p>
        </p:txBody>
      </p:sp>
      <p:sp>
        <p:nvSpPr>
          <p:cNvPr id="5" name="s4-02">
            <a:extLst xmlns:a="http://schemas.openxmlformats.org/drawingml/2006/main">
              <a:ext uri="{FF2B5EF4-FFF2-40B4-BE49-F238E27FC236}">
                <a16:creationId xmlns:a16="http://schemas.microsoft.com/office/drawing/2014/main" id="{A083F0CD-7609-4F3B-B7C9-540FF864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572000"/>
            <a:ext cx="320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0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60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6" name="s4-Apply the rules">
            <a:extLst xmlns:a="http://schemas.openxmlformats.org/drawingml/2006/main">
              <a:ext uri="{FF2B5EF4-FFF2-40B4-BE49-F238E27FC236}">
                <a16:creationId xmlns:a16="http://schemas.microsoft.com/office/drawing/2014/main" id="{30860ACD-C142-43E8-BCD2-9E50B80D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6096000"/>
            <a:ext cx="3276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30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Apply the rules</a:t>
            </a:r>
          </a:p>
        </p:txBody>
      </p:sp>
      <p:sp>
        <p:nvSpPr>
          <p:cNvPr id="7" name="s4-03">
            <a:extLst xmlns:a="http://schemas.openxmlformats.org/drawingml/2006/main">
              <a:ext uri="{FF2B5EF4-FFF2-40B4-BE49-F238E27FC236}">
                <a16:creationId xmlns:a16="http://schemas.microsoft.com/office/drawing/2014/main" id="{B615B498-2C2D-4CDE-9456-6C6009F83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572000"/>
            <a:ext cx="320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0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60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8" name="s4-Build the material">
            <a:extLst xmlns:a="http://schemas.openxmlformats.org/drawingml/2006/main">
              <a:ext uri="{FF2B5EF4-FFF2-40B4-BE49-F238E27FC236}">
                <a16:creationId xmlns:a16="http://schemas.microsoft.com/office/drawing/2014/main" id="{509DA2B8-64A0-4AC5-B8AF-D8ECE701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6096000"/>
            <a:ext cx="3276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30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Build the material</a:t>
            </a:r>
          </a:p>
        </p:txBody>
      </p:sp>
      <p:sp>
        <p:nvSpPr>
          <p:cNvPr id="9" name="s4-04">
            <a:extLst xmlns:a="http://schemas.openxmlformats.org/drawingml/2006/main">
              <a:ext uri="{FF2B5EF4-FFF2-40B4-BE49-F238E27FC236}">
                <a16:creationId xmlns:a16="http://schemas.microsoft.com/office/drawing/2014/main" id="{87643625-42E0-45D8-BCA2-F4E7A134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4572000"/>
            <a:ext cx="320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0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60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10" name="s4-Check the result">
            <a:extLst xmlns:a="http://schemas.openxmlformats.org/drawingml/2006/main">
              <a:ext uri="{FF2B5EF4-FFF2-40B4-BE49-F238E27FC236}">
                <a16:creationId xmlns:a16="http://schemas.microsoft.com/office/drawing/2014/main" id="{BFB55442-E395-410E-BBE5-7F8EB29FE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06400" y="6096000"/>
            <a:ext cx="3276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30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Check the result</a:t>
            </a:r>
          </a:p>
        </p:txBody>
      </p:sp>
      <p:sp>
        <p:nvSpPr>
          <p:cNvPr id="11" name="s4-The brand center holds t">
            <a:extLst xmlns:a="http://schemas.openxmlformats.org/drawingml/2006/main">
              <a:ext uri="{FF2B5EF4-FFF2-40B4-BE49-F238E27FC236}">
                <a16:creationId xmlns:a16="http://schemas.microsoft.com/office/drawing/2014/main" id="{DB8121AB-087F-4FA8-9D22-A9730D74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8229600"/>
            <a:ext cx="15392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55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The brand center holds the current rules and reference files.</a:t>
            </a:r>
          </a:p>
        </p:txBody>
      </p:sp>
      <p:sp>
        <p:nvSpPr>
          <p:cNvPr id="12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55DE5D6A-CF9D-4DBD-B9F7-0200C11F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13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06771C5F-8444-4254-B14E-3F5FE332B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04 / 10</a:t>
            </a:r>
          </a:p>
        </p:txBody>
      </p:sp>
    </p:spTree>
    <p:extLst>
      <p:ext uri="{BB962C8B-B14F-4D97-AF65-F5344CB8AC3E}">
        <p14:creationId xmlns:p14="http://schemas.microsoft.com/office/powerpoint/2010/main" val="8730017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5-04 / PRESENTATION CANVAS">
            <a:extLst xmlns:a="http://schemas.openxmlformats.org/drawingml/2006/main">
              <a:ext uri="{FF2B5EF4-FFF2-40B4-BE49-F238E27FC236}">
                <a16:creationId xmlns:a16="http://schemas.microsoft.com/office/drawing/2014/main" id="{7CFE9D43-F934-4782-98BE-D784A67B1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04 / PRESENTATION CANVAS</a:t>
            </a:r>
          </a:p>
        </p:txBody>
      </p:sp>
      <p:sp>
        <p:nvSpPr>
          <p:cNvPr id="2" name="s5-The slide canvas">
            <a:extLst xmlns:a="http://schemas.openxmlformats.org/drawingml/2006/main">
              <a:ext uri="{FF2B5EF4-FFF2-40B4-BE49-F238E27FC236}">
                <a16:creationId xmlns:a16="http://schemas.microsoft.com/office/drawing/2014/main" id="{F5B9C00C-7BD0-47EB-A093-0EE0B57A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The slide canvas</a:t>
            </a:r>
          </a:p>
        </p:txBody>
      </p:sp>
      <p:sp>
        <p:nvSpPr>
          <p:cNvPr id="3" name="s5-16:9">
            <a:extLst xmlns:a="http://schemas.openxmlformats.org/drawingml/2006/main">
              <a:ext uri="{FF2B5EF4-FFF2-40B4-BE49-F238E27FC236}">
                <a16:creationId xmlns:a16="http://schemas.microsoft.com/office/drawing/2014/main" id="{1D89C909-7E19-4DAB-8684-999B2CACC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86200"/>
            <a:ext cx="146304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6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6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16:9</a:t>
            </a:r>
          </a:p>
        </p:txBody>
      </p:sp>
      <p:sp>
        <p:nvSpPr>
          <p:cNvPr id="4" name="s5-1920 × 1080">
            <a:extLst xmlns:a="http://schemas.openxmlformats.org/drawingml/2006/main">
              <a:ext uri="{FF2B5EF4-FFF2-40B4-BE49-F238E27FC236}">
                <a16:creationId xmlns:a16="http://schemas.microsoft.com/office/drawing/2014/main" id="{B8D7C3BC-45A4-447F-8E50-E8FAAF6D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7543800"/>
            <a:ext cx="914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48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48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1920 × 1080</a:t>
            </a:r>
          </a:p>
        </p:txBody>
      </p:sp>
      <p:sp>
        <p:nvSpPr>
          <p:cNvPr id="5" name="s5-One idea per slide&#10;At mo">
            <a:extLst xmlns:a="http://schemas.openxmlformats.org/drawingml/2006/main">
              <a:ext uri="{FF2B5EF4-FFF2-40B4-BE49-F238E27FC236}">
                <a16:creationId xmlns:a16="http://schemas.microsoft.com/office/drawing/2014/main" id="{D1AFEFA7-A7C2-4548-A4D7-3A4F5614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7620000"/>
            <a:ext cx="5715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One idea per slide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At most 45 words</a:t>
            </a:r>
          </a:p>
        </p:txBody>
      </p:sp>
      <p:sp>
        <p:nvSpPr>
          <p:cNvPr id="6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5D038185-6963-477C-9EC4-C333C3EC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7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DD326E67-9445-4CC8-85DD-868E317C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05 / 10</a:t>
            </a:r>
          </a:p>
        </p:txBody>
      </p:sp>
    </p:spTree>
    <p:extLst>
      <p:ext uri="{BB962C8B-B14F-4D97-AF65-F5344CB8AC3E}">
        <p14:creationId xmlns:p14="http://schemas.microsoft.com/office/powerpoint/2010/main" val="17074584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6-05 / LOGO USE">
            <a:extLst xmlns:a="http://schemas.openxmlformats.org/drawingml/2006/main">
              <a:ext uri="{FF2B5EF4-FFF2-40B4-BE49-F238E27FC236}">
                <a16:creationId xmlns:a16="http://schemas.microsoft.com/office/drawing/2014/main" id="{AE2B49BA-EB33-4523-948A-0C7F0F22B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05 / LOGO USE</a:t>
            </a:r>
          </a:p>
        </p:txBody>
      </p:sp>
      <p:sp>
        <p:nvSpPr>
          <p:cNvPr id="2" name="s6-The logo stays unchanged">
            <a:extLst xmlns:a="http://schemas.openxmlformats.org/drawingml/2006/main">
              <a:ext uri="{FF2B5EF4-FFF2-40B4-BE49-F238E27FC236}">
                <a16:creationId xmlns:a16="http://schemas.microsoft.com/office/drawing/2014/main" id="{0142CDC1-9A83-4CC7-9DE2-91DBF2B7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The logo stays unchanged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93822093147db"/>
          <a:stretch xmlns:a="http://schemas.openxmlformats.org/drawingml/2006/main"/>
        </p:blipFill>
        <p:spPr>
          <a:xfrm xmlns:a="http://schemas.openxmlformats.org/drawingml/2006/main">
            <a:off x="1219200" y="3962400"/>
            <a:ext cx="5791200" cy="2895600"/>
          </a:xfrm>
          <a:prstGeom xmlns:a="http://schemas.openxmlformats.org/drawingml/2006/main" prst="rect">
            <a:avLst/>
          </a:prstGeom>
        </p:spPr>
      </p:pic>
      <p:sp>
        <p:nvSpPr>
          <p:cNvPr id="4" name="s6-Approved">
            <a:extLst xmlns:a="http://schemas.openxmlformats.org/drawingml/2006/main">
              <a:ext uri="{FF2B5EF4-FFF2-40B4-BE49-F238E27FC236}">
                <a16:creationId xmlns:a16="http://schemas.microsoft.com/office/drawing/2014/main" id="{D622D32C-9347-4847-AEF5-1C1AF4F6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43400"/>
            <a:ext cx="3657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30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Approved</a:t>
            </a:r>
          </a:p>
        </p:txBody>
      </p:sp>
      <p:sp>
        <p:nvSpPr>
          <p:cNvPr id="5" name="s6-Original proportions&#10;Ori">
            <a:extLst xmlns:a="http://schemas.openxmlformats.org/drawingml/2006/main">
              <a:ext uri="{FF2B5EF4-FFF2-40B4-BE49-F238E27FC236}">
                <a16:creationId xmlns:a16="http://schemas.microsoft.com/office/drawing/2014/main" id="{A33AD6AE-C024-4E51-8371-3421A3F6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5562600"/>
            <a:ext cx="38862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Original proportions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Original colors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Clear space</a:t>
            </a:r>
          </a:p>
        </p:txBody>
      </p:sp>
      <p:sp>
        <p:nvSpPr>
          <p:cNvPr id="6" name="s6-Avoid">
            <a:extLst xmlns:a="http://schemas.openxmlformats.org/drawingml/2006/main">
              <a:ext uri="{FF2B5EF4-FFF2-40B4-BE49-F238E27FC236}">
                <a16:creationId xmlns:a16="http://schemas.microsoft.com/office/drawing/2014/main" id="{61299ACC-0BFE-4C92-AF71-749E31CF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4343400"/>
            <a:ext cx="36576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1">
                <a:solidFill>
                  <a:srgbClr val="F9FAFC"/>
                </a:solidFill>
                <a:latin typeface="Inter"/>
                <a:ea typeface="Inter"/>
                <a:cs typeface="Inter"/>
              </a:defRPr>
            </a:pPr>
            <a:r>
              <a:rPr sz="3000" b="1">
                <a:solidFill>
                  <a:srgbClr val="F9FAFC"/>
                </a:solidFill>
                <a:latin typeface="Inter"/>
                <a:ea typeface="Inter"/>
                <a:cs typeface="Inter"/>
              </a:rPr>
              <a:t>Avoid</a:t>
            </a:r>
          </a:p>
        </p:txBody>
      </p:sp>
      <p:sp>
        <p:nvSpPr>
          <p:cNvPr id="7" name="s6-Redrawing&#10;Recoloring&#10;Str">
            <a:extLst xmlns:a="http://schemas.openxmlformats.org/drawingml/2006/main">
              <a:ext uri="{FF2B5EF4-FFF2-40B4-BE49-F238E27FC236}">
                <a16:creationId xmlns:a16="http://schemas.microsoft.com/office/drawing/2014/main" id="{AD2F15C7-B20D-40AB-B533-1F09A4B9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5562600"/>
            <a:ext cx="38862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Redrawing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Recoloring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Stretching</a:t>
            </a:r>
          </a:p>
        </p:txBody>
      </p:sp>
      <p:sp>
        <p:nvSpPr>
          <p:cNvPr id="8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7318D274-918C-4B3F-9807-A3E5173D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9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CA2F1055-0A58-46DF-A919-1719E80D4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06 / 10</a:t>
            </a:r>
          </a:p>
        </p:txBody>
      </p:sp>
    </p:spTree>
    <p:extLst>
      <p:ext uri="{BB962C8B-B14F-4D97-AF65-F5344CB8AC3E}">
        <p14:creationId xmlns:p14="http://schemas.microsoft.com/office/powerpoint/2010/main" val="13390822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7-06 / COLOR TOKENS">
            <a:extLst xmlns:a="http://schemas.openxmlformats.org/drawingml/2006/main">
              <a:ext uri="{FF2B5EF4-FFF2-40B4-BE49-F238E27FC236}">
                <a16:creationId xmlns:a16="http://schemas.microsoft.com/office/drawing/2014/main" id="{8F4FE103-63AA-49D4-928F-BC349414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06 / COLOR TOKENS</a:t>
            </a:r>
          </a:p>
        </p:txBody>
      </p:sp>
      <p:sp>
        <p:nvSpPr>
          <p:cNvPr id="2" name="s7-The dark palette">
            <a:extLst xmlns:a="http://schemas.openxmlformats.org/drawingml/2006/main">
              <a:ext uri="{FF2B5EF4-FFF2-40B4-BE49-F238E27FC236}">
                <a16:creationId xmlns:a16="http://schemas.microsoft.com/office/drawing/2014/main" id="{A744AD93-0B92-432A-9E8E-E132DD35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The dark palette</a:t>
            </a:r>
          </a:p>
        </p:txBody>
      </p:sp>
      <p:graphicFrame>
        <p:nvGraphicFramePr>
          <p:cNvPr id="8" name=""/>
          <p:cNvGraphicFramePr/>
          <p:nvPr/>
        </p:nvGraphicFramePr>
        <p:xfrm>
          <a:off xmlns:a="http://schemas.openxmlformats.org/drawingml/2006/main" x="1219200" y="4191000"/>
          <a:ext xmlns:a="http://schemas.openxmlformats.org/drawingml/2006/main" cx="15849600" cy="4343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924800"/>
                <a:gridCol w="7924800"/>
              </a:tblGrid>
              <a:tr h="723900"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F9FAFC"/>
                          </a:solidFill>
                          <a:latin typeface="Inter"/>
                          <a:ea typeface="Inter"/>
                          <a:cs typeface="Inter"/>
                        </a:rPr>
                        <a:t>Role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F9FAFC"/>
                          </a:solidFill>
                          <a:latin typeface="Inter"/>
                          <a:ea typeface="Inter"/>
                          <a:cs typeface="Inter"/>
                        </a:rPr>
                        <a:t>Value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700">
                          <a:solidFill>
                            <a:srgbClr val="C4CBD6"/>
                          </a:solidFill>
                          <a:latin typeface="Inter"/>
                          <a:ea typeface="Inter"/>
                          <a:cs typeface="Inter"/>
                        </a:rPr>
                        <a:t>Ground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solidFill>
                            <a:srgbClr val="C4CBD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#0A121F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700">
                          <a:solidFill>
                            <a:srgbClr val="C4CBD6"/>
                          </a:solidFill>
                          <a:latin typeface="Inter"/>
                          <a:ea typeface="Inter"/>
                          <a:cs typeface="Inter"/>
                        </a:rPr>
                        <a:t>Heading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solidFill>
                            <a:srgbClr val="C4CBD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#F9FAFC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700">
                          <a:solidFill>
                            <a:srgbClr val="C4CBD6"/>
                          </a:solidFill>
                          <a:latin typeface="Inter"/>
                          <a:ea typeface="Inter"/>
                          <a:cs typeface="Inter"/>
                        </a:rPr>
                        <a:t>Body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solidFill>
                            <a:srgbClr val="C4CBD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#C4CBD6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700">
                          <a:solidFill>
                            <a:srgbClr val="C4CBD6"/>
                          </a:solidFill>
                          <a:latin typeface="Inter"/>
                          <a:ea typeface="Inter"/>
                          <a:cs typeface="Inter"/>
                        </a:rPr>
                        <a:t>Accent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solidFill>
                            <a:srgbClr val="C4CBD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#0081FF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</a:tr>
              <a:tr h="723900">
                <a:tc>
                  <a:txBody>
                    <a:bodyPr/>
                    <a:lstStyle/>
                    <a:p>
                      <a:r>
                        <a:rPr sz="2700">
                          <a:solidFill>
                            <a:srgbClr val="C4CBD6"/>
                          </a:solidFill>
                          <a:latin typeface="Inter"/>
                          <a:ea typeface="Inter"/>
                          <a:cs typeface="Inter"/>
                        </a:rPr>
                        <a:t>Machine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>
                          <a:solidFill>
                            <a:srgbClr val="C4CBD6"/>
                          </a:solidFill>
                          <a:latin typeface="JetBrains Mono"/>
                          <a:ea typeface="JetBrains Mono"/>
                          <a:cs typeface="JetBrains Mono"/>
                        </a:rPr>
                        <a:t>#009DB1</a:t>
                      </a:r>
                    </a:p>
                  </a:txBody>
                  <a:tcPr marL="228600" marR="228600" marT="114300" marB="114300" anchor="ctr">
                    <a:solidFill>
                      <a:srgbClr val="0A121F"/>
                    </a:solidFill>
                  </a:tcPr>
                </a:tc>
              </a:tr>
            </a:tbl>
          </a:graphicData>
        </a:graphic>
      </p:graphicFrame>
      <p:sp>
        <p:nvSpPr>
          <p:cNvPr id="4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F7D328FB-B07A-4670-B1D9-9EE888AA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5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3E07E40A-FAB6-495F-9239-390959E2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07 / 10</a:t>
            </a:r>
          </a:p>
        </p:txBody>
      </p:sp>
    </p:spTree>
    <p:extLst>
      <p:ext uri="{BB962C8B-B14F-4D97-AF65-F5344CB8AC3E}">
        <p14:creationId xmlns:p14="http://schemas.microsoft.com/office/powerpoint/2010/main" val="20602297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8-07 / SPACING">
            <a:extLst xmlns:a="http://schemas.openxmlformats.org/drawingml/2006/main">
              <a:ext uri="{FF2B5EF4-FFF2-40B4-BE49-F238E27FC236}">
                <a16:creationId xmlns:a16="http://schemas.microsoft.com/office/drawing/2014/main" id="{A243ABB6-F811-4D63-B646-EB89E680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07 / SPACING</a:t>
            </a:r>
          </a:p>
        </p:txBody>
      </p:sp>
      <p:sp>
        <p:nvSpPr>
          <p:cNvPr id="2" name="s8-Space makes the&#10;message ">
            <a:extLst xmlns:a="http://schemas.openxmlformats.org/drawingml/2006/main">
              <a:ext uri="{FF2B5EF4-FFF2-40B4-BE49-F238E27FC236}">
                <a16:creationId xmlns:a16="http://schemas.microsoft.com/office/drawing/2014/main" id="{C7F35862-34B7-480D-A26C-B74BAEFCD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Space makes the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message readable</a:t>
            </a:r>
          </a:p>
        </p:txBody>
      </p:sp>
      <p:sp>
        <p:nvSpPr>
          <p:cNvPr id="3" name="s8-Calm and roomy.&#10;Whitespa">
            <a:extLst xmlns:a="http://schemas.openxmlformats.org/drawingml/2006/main">
              <a:ext uri="{FF2B5EF4-FFF2-40B4-BE49-F238E27FC236}">
                <a16:creationId xmlns:a16="http://schemas.microsoft.com/office/drawing/2014/main" id="{00DE072C-9EFC-4F73-8404-89FF1BDD2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72000"/>
            <a:ext cx="15240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51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51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Calm and roomy.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51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51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Whitespace is the point.</a:t>
            </a:r>
          </a:p>
        </p:txBody>
      </p:sp>
      <p:sp>
        <p:nvSpPr>
          <p:cNvPr id="4" name="s8-Spacing follows an 8 px ">
            <a:extLst xmlns:a="http://schemas.openxmlformats.org/drawingml/2006/main">
              <a:ext uri="{FF2B5EF4-FFF2-40B4-BE49-F238E27FC236}">
                <a16:creationId xmlns:a16="http://schemas.microsoft.com/office/drawing/2014/main" id="{E2513D1C-EFD9-4E0E-B515-97882371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848600"/>
            <a:ext cx="15240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Spacing follows an 8 px base.</a:t>
            </a:r>
          </a:p>
        </p:txBody>
      </p:sp>
      <p:sp>
        <p:nvSpPr>
          <p:cNvPr id="5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E1A726C0-4A87-4F2F-B455-76E0993E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6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1D5B7F48-BE45-40C8-B87E-C329067C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08 / 10</a:t>
            </a:r>
          </a:p>
        </p:txBody>
      </p:sp>
    </p:spTree>
    <p:extLst>
      <p:ext uri="{BB962C8B-B14F-4D97-AF65-F5344CB8AC3E}">
        <p14:creationId xmlns:p14="http://schemas.microsoft.com/office/powerpoint/2010/main" val="19905993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9-08 / AI BRIEF">
            <a:extLst xmlns:a="http://schemas.openxmlformats.org/drawingml/2006/main">
              <a:ext uri="{FF2B5EF4-FFF2-40B4-BE49-F238E27FC236}">
                <a16:creationId xmlns:a16="http://schemas.microsoft.com/office/drawing/2014/main" id="{70A4D3AF-69C7-4A9A-A9A2-C12730D2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08 / AI BRIEF</a:t>
            </a:r>
          </a:p>
        </p:txBody>
      </p:sp>
      <p:sp>
        <p:nvSpPr>
          <p:cNvPr id="2" name="s9-A useful AI brief">
            <a:extLst xmlns:a="http://schemas.openxmlformats.org/drawingml/2006/main">
              <a:ext uri="{FF2B5EF4-FFF2-40B4-BE49-F238E27FC236}">
                <a16:creationId xmlns:a16="http://schemas.microsoft.com/office/drawing/2014/main" id="{AFA5FD8A-95A0-41D1-9CBC-AE74C25C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76400"/>
            <a:ext cx="15849600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66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66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A useful AI brief</a:t>
            </a:r>
          </a:p>
        </p:txBody>
      </p:sp>
      <p:sp>
        <p:nvSpPr>
          <p:cNvPr id="3" name="s9-Give your AI tool the br">
            <a:extLst xmlns:a="http://schemas.openxmlformats.org/drawingml/2006/main">
              <a:ext uri="{FF2B5EF4-FFF2-40B4-BE49-F238E27FC236}">
                <a16:creationId xmlns:a16="http://schemas.microsoft.com/office/drawing/2014/main" id="{9E9E6D04-FBA2-4401-AFF0-F5E5C458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43400"/>
            <a:ext cx="15240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Give your AI tool the brand center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30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and the original logo file.</a:t>
            </a:r>
          </a:p>
        </p:txBody>
      </p:sp>
      <p:sp>
        <p:nvSpPr>
          <p:cNvPr id="4" name="s9-brand: Arete AIOS&#10;surfac">
            <a:extLst xmlns:a="http://schemas.openxmlformats.org/drawingml/2006/main">
              <a:ext uri="{FF2B5EF4-FFF2-40B4-BE49-F238E27FC236}">
                <a16:creationId xmlns:a16="http://schemas.microsoft.com/office/drawing/2014/main" id="{FA4FDB8E-FFD3-4F61-9294-18E3CE2EB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172200"/>
            <a:ext cx="146304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defRPr>
            </a:pPr>
            <a:r>
              <a: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rPr>
              <a:t>brand: Arete AIOS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defRPr>
            </a:pPr>
            <a:r>
              <a: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rPr>
              <a:t>surface: #0A121F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defRPr>
            </a:pPr>
            <a:r>
              <a: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rPr>
              <a:t>accent: #0081FF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defRPr>
            </a:pPr>
            <a:r>
              <a:rPr sz="2700" b="0">
                <a:solidFill>
                  <a:srgbClr val="009DB1"/>
                </a:solidFill>
                <a:latin typeface="JetBrains Mono"/>
                <a:ea typeface="JetBrains Mono"/>
                <a:cs typeface="JetBrains Mono"/>
              </a:rPr>
              <a:t>logo: original file</a:t>
            </a:r>
          </a:p>
        </p:txBody>
      </p:sp>
      <p:sp>
        <p:nvSpPr>
          <p:cNvPr id="5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9BCB0725-AFFA-4E8E-8F31-46F8A7D5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6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41817FB5-DB56-4F94-AB62-A2DA8956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09 / 10</a:t>
            </a:r>
          </a:p>
        </p:txBody>
      </p:sp>
    </p:spTree>
    <p:extLst>
      <p:ext uri="{BB962C8B-B14F-4D97-AF65-F5344CB8AC3E}">
        <p14:creationId xmlns:p14="http://schemas.microsoft.com/office/powerpoint/2010/main" val="7883113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2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10-ARETE AIOS / CURRENT BRA">
            <a:extLst xmlns:a="http://schemas.openxmlformats.org/drawingml/2006/main">
              <a:ext uri="{FF2B5EF4-FFF2-40B4-BE49-F238E27FC236}">
                <a16:creationId xmlns:a16="http://schemas.microsoft.com/office/drawing/2014/main" id="{4E2CAC5D-F677-49A6-882D-E0AB5131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14400"/>
            <a:ext cx="1524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1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ARETE AIOS / CURRENT BRAND REFERENCE</a:t>
            </a:r>
          </a:p>
        </p:txBody>
      </p:sp>
      <p:sp>
        <p:nvSpPr>
          <p:cNvPr id="2" name="s10-The brand center">
            <a:extLst xmlns:a="http://schemas.openxmlformats.org/drawingml/2006/main">
              <a:ext uri="{FF2B5EF4-FFF2-40B4-BE49-F238E27FC236}">
                <a16:creationId xmlns:a16="http://schemas.microsoft.com/office/drawing/2014/main" id="{2197F67C-9CDF-4131-8187-59242518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00400"/>
            <a:ext cx="15240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7200" b="0">
                <a:solidFill>
                  <a:srgbClr val="F9FAFC"/>
                </a:solidFill>
                <a:latin typeface="Literata"/>
                <a:ea typeface="Literata"/>
                <a:cs typeface="Literata"/>
              </a:defRPr>
            </a:pPr>
            <a:r>
              <a:rPr sz="7200" b="0">
                <a:solidFill>
                  <a:srgbClr val="F9FAFC"/>
                </a:solidFill>
                <a:latin typeface="Literata"/>
                <a:ea typeface="Literata"/>
                <a:cs typeface="Literata"/>
              </a:rPr>
              <a:t>The brand center</a:t>
            </a:r>
          </a:p>
        </p:txBody>
      </p:sp>
      <p:sp>
        <p:nvSpPr>
          <p:cNvPr id="3" name="s10-brand.areteaios.com">
            <a:extLst xmlns:a="http://schemas.openxmlformats.org/drawingml/2006/main">
              <a:ext uri="{FF2B5EF4-FFF2-40B4-BE49-F238E27FC236}">
                <a16:creationId xmlns:a16="http://schemas.microsoft.com/office/drawing/2014/main" id="{0E1B78A5-B369-4975-BB03-37BC816A7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181600"/>
            <a:ext cx="158496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4800" b="1">
                <a:solidFill>
                  <a:srgbClr val="0081FF"/>
                </a:solidFill>
                <a:latin typeface="Inter"/>
                <a:ea typeface="Inter"/>
                <a:cs typeface="Inter"/>
              </a:defRPr>
            </a:pPr>
            <a:r>
              <a:rPr sz="4800" b="1">
                <a:solidFill>
                  <a:srgbClr val="0081FF"/>
                </a:solidFill>
                <a:latin typeface="Inter"/>
                <a:ea typeface="Inter"/>
                <a:cs typeface="Inter"/>
              </a:rPr>
              <a:t>brand.areteaios.com</a:t>
            </a:r>
          </a:p>
        </p:txBody>
      </p:sp>
      <p:sp>
        <p:nvSpPr>
          <p:cNvPr id="4" name="s10-Rules, original assets a">
            <a:extLst xmlns:a="http://schemas.openxmlformats.org/drawingml/2006/main">
              <a:ext uri="{FF2B5EF4-FFF2-40B4-BE49-F238E27FC236}">
                <a16:creationId xmlns:a16="http://schemas.microsoft.com/office/drawing/2014/main" id="{DF7BCDC8-5547-44E2-B419-61DCB92AB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010400"/>
            <a:ext cx="135636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16000"/>
              </a:lnSpc>
              <a:buNone/>
              <a:defRPr sz="30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Rules, original assets and examples</a:t>
            </a:r>
          </a:p>
          <a:p xmlns:a="http://schemas.openxmlformats.org/drawingml/2006/main">
            <a:pPr>
              <a:lnSpc>
                <a:spcPct val="116000"/>
              </a:lnSpc>
              <a:buNone/>
              <a:defRPr sz="3000" b="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C4CBD6"/>
                </a:solidFill>
                <a:latin typeface="Inter"/>
                <a:ea typeface="Inter"/>
                <a:cs typeface="Inter"/>
              </a:rPr>
              <a:t>for everyone creating Arete AIOS materials.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1e3e95cf14ee0"/>
          <a:stretch xmlns:a="http://schemas.openxmlformats.org/drawingml/2006/main"/>
        </p:blipFill>
        <p:spPr>
          <a:xfrm xmlns:a="http://schemas.openxmlformats.org/drawingml/2006/main">
            <a:off x="14173200" y="915499"/>
            <a:ext cx="2895600" cy="1350352"/>
          </a:xfrm>
          <a:prstGeom xmlns:a="http://schemas.openxmlformats.org/drawingml/2006/main" prst="rect">
            <a:avLst/>
          </a:prstGeom>
        </p:spPr>
      </p:pic>
      <p:sp>
        <p:nvSpPr>
          <p:cNvPr id="6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392CA347-BBA1-43F3-9A75-9C6508DA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95250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Arete AIOS</a:t>
            </a:r>
          </a:p>
        </p:txBody>
      </p:sp>
      <p:sp>
        <p:nvSpPr>
          <p:cNvPr id="7" name="Brand footer">
            <a:extLst xmlns:a="http://schemas.openxmlformats.org/drawingml/2006/main">
              <a:ext uri="{FF2B5EF4-FFF2-40B4-BE49-F238E27FC236}">
                <a16:creationId xmlns:a16="http://schemas.microsoft.com/office/drawing/2014/main" id="{7DC71E8B-2A84-4D0D-9FE1-B5401B2DB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0" y="95250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>
                <a:solidFill>
                  <a:srgbClr val="C4CBD6"/>
                </a:solidFill>
                <a:latin typeface="Inter"/>
                <a:ea typeface="Inter"/>
                <a:cs typeface="Inter"/>
              </a:defRPr>
            </a:pPr>
            <a:r>
              <a:rPr sz="1350">
                <a:solidFill>
                  <a:srgbClr val="C4CBD6"/>
                </a:solidFill>
                <a:latin typeface="Inter"/>
                <a:ea typeface="Inter"/>
                <a:cs typeface="Inter"/>
              </a:rPr>
              <a:t>10 / 10</a:t>
            </a:r>
          </a:p>
        </p:txBody>
      </p:sp>
    </p:spTree>
    <p:extLst>
      <p:ext uri="{BB962C8B-B14F-4D97-AF65-F5344CB8AC3E}">
        <p14:creationId xmlns:p14="http://schemas.microsoft.com/office/powerpoint/2010/main" val="1371895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2026-10-05T12:21:52.6590000Z</dcterms:created>
  <dcterms:modified xsi:type="dcterms:W3CDTF">2026-10-05T12:21:52.6590000Z</dcterms:modified>
</coreProperties>
</file>